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3"/>
  </p:notesMasterIdLst>
  <p:sldIdLst>
    <p:sldId id="256" r:id="rId2"/>
    <p:sldId id="262" r:id="rId3"/>
    <p:sldId id="261" r:id="rId4"/>
    <p:sldId id="281" r:id="rId5"/>
    <p:sldId id="269" r:id="rId6"/>
    <p:sldId id="266" r:id="rId7"/>
    <p:sldId id="265" r:id="rId8"/>
    <p:sldId id="267" r:id="rId9"/>
    <p:sldId id="268" r:id="rId10"/>
    <p:sldId id="270" r:id="rId11"/>
    <p:sldId id="273" r:id="rId12"/>
    <p:sldId id="283" r:id="rId13"/>
    <p:sldId id="272" r:id="rId14"/>
    <p:sldId id="282" r:id="rId15"/>
    <p:sldId id="274" r:id="rId16"/>
    <p:sldId id="275" r:id="rId17"/>
    <p:sldId id="276" r:id="rId18"/>
    <p:sldId id="257" r:id="rId19"/>
    <p:sldId id="288" r:id="rId20"/>
    <p:sldId id="280" r:id="rId21"/>
    <p:sldId id="258" r:id="rId22"/>
  </p:sldIdLst>
  <p:sldSz cx="12192000" cy="6858000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Dosis" panose="02010503020202060003" pitchFamily="2" charset="0"/>
      <p:regular r:id="rId28"/>
      <p:bold r:id="rId29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B00"/>
    <a:srgbClr val="B113E7"/>
    <a:srgbClr val="FFFEDD"/>
    <a:srgbClr val="9310C2"/>
    <a:srgbClr val="E8B433"/>
    <a:srgbClr val="3D7AFF"/>
    <a:srgbClr val="D29034"/>
    <a:srgbClr val="519839"/>
    <a:srgbClr val="0079BF"/>
    <a:srgbClr val="257B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2505" autoAdjust="0"/>
  </p:normalViewPr>
  <p:slideViewPr>
    <p:cSldViewPr snapToGrid="0">
      <p:cViewPr varScale="1">
        <p:scale>
          <a:sx n="60" d="100"/>
          <a:sy n="60" d="100"/>
        </p:scale>
        <p:origin x="11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icassia.kuhnen\Desktop\De%20tudo%20um%20pouco\Indicadores%20Planning%20Marketing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Pasta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1"/>
          <c:order val="0"/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Lbls>
            <c:spPr>
              <a:solidFill>
                <a:schemeClr val="accent2"/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Planilha1!$C$3:$C$8</c:f>
              <c:strCache>
                <c:ptCount val="6"/>
                <c:pt idx="0">
                  <c:v>1º Tri</c:v>
                </c:pt>
                <c:pt idx="1">
                  <c:v>2º Tri</c:v>
                </c:pt>
                <c:pt idx="2">
                  <c:v>3º Tri</c:v>
                </c:pt>
                <c:pt idx="3">
                  <c:v>4º Tri</c:v>
                </c:pt>
                <c:pt idx="4">
                  <c:v>5º Tri</c:v>
                </c:pt>
                <c:pt idx="5">
                  <c:v>6º Tri</c:v>
                </c:pt>
              </c:strCache>
            </c:strRef>
          </c:cat>
          <c:val>
            <c:numRef>
              <c:f>Planilha1!$E$3:$E$8</c:f>
              <c:numCache>
                <c:formatCode>0%</c:formatCode>
                <c:ptCount val="6"/>
                <c:pt idx="0">
                  <c:v>0.6578962703962703</c:v>
                </c:pt>
                <c:pt idx="1">
                  <c:v>0.85367334758885349</c:v>
                </c:pt>
                <c:pt idx="2">
                  <c:v>0.89626053660600047</c:v>
                </c:pt>
                <c:pt idx="3">
                  <c:v>0.83911024363978992</c:v>
                </c:pt>
                <c:pt idx="4">
                  <c:v>0.84690384638440752</c:v>
                </c:pt>
                <c:pt idx="5">
                  <c:v>0.83080989826291707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C4-4492-8B6F-292DAB02970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257047999"/>
        <c:axId val="1259034703"/>
      </c:lineChart>
      <c:catAx>
        <c:axId val="12570479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259034703"/>
        <c:crosses val="autoZero"/>
        <c:auto val="1"/>
        <c:lblAlgn val="ctr"/>
        <c:lblOffset val="100"/>
        <c:noMultiLvlLbl val="0"/>
      </c:catAx>
      <c:valAx>
        <c:axId val="1259034703"/>
        <c:scaling>
          <c:orientation val="minMax"/>
          <c:min val="0.4"/>
        </c:scaling>
        <c:delete val="1"/>
        <c:axPos val="l"/>
        <c:numFmt formatCode="0%" sourceLinked="1"/>
        <c:majorTickMark val="out"/>
        <c:minorTickMark val="none"/>
        <c:tickLblPos val="nextTo"/>
        <c:crossAx val="12570479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spPr>
            <a:ln w="22225" cap="rnd">
              <a:solidFill>
                <a:schemeClr val="bg1"/>
              </a:solidFill>
              <a:round/>
            </a:ln>
            <a:effectLst/>
          </c:spPr>
          <c:marker>
            <c:symbol val="none"/>
          </c:marker>
          <c:dLbls>
            <c:spPr>
              <a:solidFill>
                <a:srgbClr val="FF5B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Planilha1!$C$4:$C$8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Planilha1!$D$4:$D$8</c:f>
              <c:numCache>
                <c:formatCode>0%</c:formatCode>
                <c:ptCount val="5"/>
                <c:pt idx="0">
                  <c:v>0.25</c:v>
                </c:pt>
                <c:pt idx="1">
                  <c:v>0.27</c:v>
                </c:pt>
                <c:pt idx="2">
                  <c:v>0.26</c:v>
                </c:pt>
                <c:pt idx="3">
                  <c:v>0.64</c:v>
                </c:pt>
                <c:pt idx="4">
                  <c:v>0.68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F0-4455-9424-FEBFAF934A13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302421903"/>
        <c:axId val="265787375"/>
      </c:lineChart>
      <c:catAx>
        <c:axId val="30242190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65787375"/>
        <c:crosses val="autoZero"/>
        <c:auto val="1"/>
        <c:lblAlgn val="ctr"/>
        <c:lblOffset val="100"/>
        <c:noMultiLvlLbl val="0"/>
      </c:catAx>
      <c:valAx>
        <c:axId val="265787375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3024219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F750A1-DD64-4C6F-8682-51DCB6813413}" type="datetimeFigureOut">
              <a:rPr lang="pt-BR" smtClean="0"/>
              <a:t>21/07/2019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F08FE3-131D-47B0-871F-F7FA42E0791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482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/>
              <a:t>Jo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F08FE3-131D-47B0-871F-F7FA42E07912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3721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/>
              <a:t>Jo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F08FE3-131D-47B0-871F-F7FA42E07912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84747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/>
              <a:t>Jo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F08FE3-131D-47B0-871F-F7FA42E07912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00641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/>
              <a:t>Jo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F08FE3-131D-47B0-871F-F7FA42E07912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0314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/>
              <a:t>Nic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08FE3-131D-47B0-871F-F7FA42E07912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53199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/>
              <a:t>Nic</a:t>
            </a:r>
            <a:endParaRPr lang="pt-BR" dirty="0"/>
          </a:p>
          <a:p>
            <a:endParaRPr lang="pt-BR" dirty="0"/>
          </a:p>
          <a:p>
            <a:r>
              <a:rPr lang="pt-BR" dirty="0"/>
              <a:t>Tradicionalmente o marketing trabalha com um plano de marketing anual, mas como</a:t>
            </a:r>
            <a:r>
              <a:rPr lang="pt-BR" baseline="0" dirty="0"/>
              <a:t> lidar com o marketing digital, que é tão dinâmico com um planejamento imutável?</a:t>
            </a:r>
          </a:p>
          <a:p>
            <a:endParaRPr lang="pt-BR" baseline="0" dirty="0"/>
          </a:p>
          <a:p>
            <a:r>
              <a:rPr lang="pt-BR" baseline="0" dirty="0"/>
              <a:t>A própria definição do que é </a:t>
            </a:r>
            <a:r>
              <a:rPr lang="pt-BR" baseline="0" dirty="0" err="1"/>
              <a:t>Agile</a:t>
            </a:r>
            <a:r>
              <a:rPr lang="pt-BR" baseline="0" dirty="0"/>
              <a:t> é ampla e possui diversas definições, o que nos deixar livres para aproveitar e aplicar os melhores métodos e trabalhar o </a:t>
            </a:r>
            <a:r>
              <a:rPr lang="pt-BR" baseline="0" dirty="0" err="1"/>
              <a:t>Agile</a:t>
            </a:r>
            <a:r>
              <a:rPr lang="pt-BR" baseline="0" dirty="0"/>
              <a:t> quase que como uma filosofia, que evolui com a prática.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08FE3-131D-47B0-871F-F7FA42E07912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10622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/>
              <a:t>Nic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08FE3-131D-47B0-871F-F7FA42E07912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22225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/>
              <a:t>Nic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F08FE3-131D-47B0-871F-F7FA42E07912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21457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/>
              <a:t>Nic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08FE3-131D-47B0-871F-F7FA42E07912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96831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/>
              <a:t>Nic</a:t>
            </a:r>
            <a:endParaRPr lang="pt-BR" dirty="0"/>
          </a:p>
          <a:p>
            <a:r>
              <a:rPr lang="pt-BR" dirty="0"/>
              <a:t>Explicar como funciona</a:t>
            </a:r>
            <a:r>
              <a:rPr lang="pt-BR" baseline="0" dirty="0"/>
              <a:t> o workflow da pauta.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08FE3-131D-47B0-871F-F7FA42E07912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95001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/>
              <a:t>Jo</a:t>
            </a:r>
            <a:endParaRPr lang="pt-BR" dirty="0"/>
          </a:p>
          <a:p>
            <a:r>
              <a:rPr lang="pt-BR" dirty="0"/>
              <a:t>Explicar como funciona</a:t>
            </a:r>
            <a:r>
              <a:rPr lang="pt-BR" baseline="0" dirty="0"/>
              <a:t> o workflow da pauta.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08FE3-131D-47B0-871F-F7FA42E07912}" type="slidenum">
              <a:rPr lang="pt-BR" smtClean="0"/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048744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/>
              <a:t>Nic</a:t>
            </a:r>
            <a:endParaRPr lang="pt-BR" dirty="0"/>
          </a:p>
          <a:p>
            <a:r>
              <a:rPr lang="pt-BR" dirty="0"/>
              <a:t>Explicar como funciona</a:t>
            </a:r>
            <a:r>
              <a:rPr lang="pt-BR" baseline="0" dirty="0"/>
              <a:t> o workflow da pauta.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08FE3-131D-47B0-871F-F7FA42E07912}" type="slidenum">
              <a:rPr lang="pt-BR" smtClean="0"/>
              <a:t>13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619017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/>
              <a:t>Nic</a:t>
            </a:r>
            <a:endParaRPr lang="pt-BR" dirty="0"/>
          </a:p>
          <a:p>
            <a:r>
              <a:rPr lang="pt-BR" dirty="0"/>
              <a:t>Explicar como funciona</a:t>
            </a:r>
            <a:r>
              <a:rPr lang="pt-BR" baseline="0" dirty="0"/>
              <a:t> o workflow da pauta.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08FE3-131D-47B0-871F-F7FA42E07912}" type="slidenum">
              <a:rPr lang="pt-BR" smtClean="0"/>
              <a:t>14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696391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/>
              <a:t>Nic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F08FE3-131D-47B0-871F-F7FA42E07912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03936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/>
              <a:t>Jo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F08FE3-131D-47B0-871F-F7FA42E07912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5262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/>
              <a:t>Nic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F08FE3-131D-47B0-871F-F7FA42E07912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97736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F08FE3-131D-47B0-871F-F7FA42E07912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87618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/>
              <a:t>Nic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F08FE3-131D-47B0-871F-F7FA42E07912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95432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F08FE3-131D-47B0-871F-F7FA42E07912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2767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Dosis" panose="02010203020202060003" pitchFamily="2" charset="0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Dosis" panose="02010203020202060003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DD721-D179-45EC-8D59-B89C5849D4FE}" type="datetimeFigureOut">
              <a:rPr lang="pt-BR" smtClean="0"/>
              <a:t>21/07/2019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403E3-1682-4958-B03E-F27401AA6A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1517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Dosis" panose="02010203020202060003" pitchFamily="2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Dosis" panose="02010203020202060003" pitchFamily="2" charset="0"/>
              </a:defRPr>
            </a:lvl1pPr>
            <a:lvl2pPr>
              <a:defRPr>
                <a:latin typeface="Dosis" panose="02010203020202060003" pitchFamily="2" charset="0"/>
              </a:defRPr>
            </a:lvl2pPr>
            <a:lvl3pPr>
              <a:defRPr>
                <a:latin typeface="Dosis" panose="02010203020202060003" pitchFamily="2" charset="0"/>
              </a:defRPr>
            </a:lvl3pPr>
            <a:lvl4pPr>
              <a:defRPr>
                <a:latin typeface="Dosis" panose="02010203020202060003" pitchFamily="2" charset="0"/>
              </a:defRPr>
            </a:lvl4pPr>
            <a:lvl5pPr>
              <a:defRPr>
                <a:latin typeface="Dosis" panose="02010203020202060003" pitchFamily="2" charset="0"/>
              </a:defRPr>
            </a:lvl5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DD721-D179-45EC-8D59-B89C5849D4FE}" type="datetimeFigureOut">
              <a:rPr lang="pt-BR" smtClean="0"/>
              <a:t>21/07/2019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403E3-1682-4958-B03E-F27401AA6A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4929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Dosis" panose="02010203020202060003" pitchFamily="2" charset="0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Dosis" panose="02010203020202060003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DD721-D179-45EC-8D59-B89C5849D4FE}" type="datetimeFigureOut">
              <a:rPr lang="pt-BR" smtClean="0"/>
              <a:t>21/07/2019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403E3-1682-4958-B03E-F27401AA6A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373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Dosis" panose="02010203020202060003" pitchFamily="2" charset="0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Dosis" panose="02010203020202060003" pitchFamily="2" charset="0"/>
              </a:defRPr>
            </a:lvl1pPr>
            <a:lvl2pPr>
              <a:defRPr>
                <a:latin typeface="Dosis" panose="02010203020202060003" pitchFamily="2" charset="0"/>
              </a:defRPr>
            </a:lvl2pPr>
            <a:lvl3pPr>
              <a:defRPr>
                <a:latin typeface="Dosis" panose="02010203020202060003" pitchFamily="2" charset="0"/>
              </a:defRPr>
            </a:lvl3pPr>
            <a:lvl4pPr>
              <a:defRPr>
                <a:latin typeface="Dosis" panose="02010203020202060003" pitchFamily="2" charset="0"/>
              </a:defRPr>
            </a:lvl4pPr>
            <a:lvl5pPr>
              <a:defRPr>
                <a:latin typeface="Dosis" panose="02010203020202060003" pitchFamily="2" charset="0"/>
              </a:defRPr>
            </a:lvl5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Dosis" panose="02010203020202060003" pitchFamily="2" charset="0"/>
              </a:defRPr>
            </a:lvl1pPr>
            <a:lvl2pPr>
              <a:defRPr>
                <a:latin typeface="Dosis" panose="02010203020202060003" pitchFamily="2" charset="0"/>
              </a:defRPr>
            </a:lvl2pPr>
            <a:lvl3pPr>
              <a:defRPr>
                <a:latin typeface="Dosis" panose="02010203020202060003" pitchFamily="2" charset="0"/>
              </a:defRPr>
            </a:lvl3pPr>
            <a:lvl4pPr>
              <a:defRPr>
                <a:latin typeface="Dosis" panose="02010203020202060003" pitchFamily="2" charset="0"/>
              </a:defRPr>
            </a:lvl4pPr>
            <a:lvl5pPr>
              <a:defRPr>
                <a:latin typeface="Dosis" panose="02010203020202060003" pitchFamily="2" charset="0"/>
              </a:defRPr>
            </a:lvl5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DD721-D179-45EC-8D59-B89C5849D4FE}" type="datetimeFigureOut">
              <a:rPr lang="pt-BR" smtClean="0"/>
              <a:t>21/07/2019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403E3-1682-4958-B03E-F27401AA6A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9092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Dosis" panose="02010203020202060003" pitchFamily="2" charset="0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Dosis" panose="02010203020202060003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Dosis" panose="02010203020202060003" pitchFamily="2" charset="0"/>
              </a:defRPr>
            </a:lvl1pPr>
            <a:lvl2pPr>
              <a:defRPr>
                <a:latin typeface="Dosis" panose="02010203020202060003" pitchFamily="2" charset="0"/>
              </a:defRPr>
            </a:lvl2pPr>
            <a:lvl3pPr>
              <a:defRPr>
                <a:latin typeface="Dosis" panose="02010203020202060003" pitchFamily="2" charset="0"/>
              </a:defRPr>
            </a:lvl3pPr>
            <a:lvl4pPr>
              <a:defRPr>
                <a:latin typeface="Dosis" panose="02010203020202060003" pitchFamily="2" charset="0"/>
              </a:defRPr>
            </a:lvl4pPr>
            <a:lvl5pPr>
              <a:defRPr>
                <a:latin typeface="Dosis" panose="02010203020202060003" pitchFamily="2" charset="0"/>
              </a:defRPr>
            </a:lvl5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Dosis" panose="02010203020202060003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Dosis" panose="02010203020202060003" pitchFamily="2" charset="0"/>
              </a:defRPr>
            </a:lvl1pPr>
            <a:lvl2pPr>
              <a:defRPr>
                <a:latin typeface="Dosis" panose="02010203020202060003" pitchFamily="2" charset="0"/>
              </a:defRPr>
            </a:lvl2pPr>
            <a:lvl3pPr>
              <a:defRPr>
                <a:latin typeface="Dosis" panose="02010203020202060003" pitchFamily="2" charset="0"/>
              </a:defRPr>
            </a:lvl3pPr>
            <a:lvl4pPr>
              <a:defRPr>
                <a:latin typeface="Dosis" panose="02010203020202060003" pitchFamily="2" charset="0"/>
              </a:defRPr>
            </a:lvl4pPr>
            <a:lvl5pPr>
              <a:defRPr>
                <a:latin typeface="Dosis" panose="02010203020202060003" pitchFamily="2" charset="0"/>
              </a:defRPr>
            </a:lvl5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DD721-D179-45EC-8D59-B89C5849D4FE}" type="datetimeFigureOut">
              <a:rPr lang="pt-BR" smtClean="0"/>
              <a:t>21/07/2019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403E3-1682-4958-B03E-F27401AA6A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9328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Dosis" panose="02010203020202060003" pitchFamily="2" charset="0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DD721-D179-45EC-8D59-B89C5849D4FE}" type="datetimeFigureOut">
              <a:rPr lang="pt-BR" smtClean="0"/>
              <a:t>21/07/2019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403E3-1682-4958-B03E-F27401AA6A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6695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DD721-D179-45EC-8D59-B89C5849D4FE}" type="datetimeFigureOut">
              <a:rPr lang="pt-BR" smtClean="0"/>
              <a:t>21/07/2019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403E3-1682-4958-B03E-F27401AA6A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5589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Dosis" panose="02010203020202060003" pitchFamily="2" charset="0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Dosis" panose="02010203020202060003" pitchFamily="2" charset="0"/>
              </a:defRPr>
            </a:lvl1pPr>
            <a:lvl2pPr>
              <a:defRPr sz="2800">
                <a:latin typeface="Dosis" panose="02010203020202060003" pitchFamily="2" charset="0"/>
              </a:defRPr>
            </a:lvl2pPr>
            <a:lvl3pPr>
              <a:defRPr sz="2400">
                <a:latin typeface="Dosis" panose="02010203020202060003" pitchFamily="2" charset="0"/>
              </a:defRPr>
            </a:lvl3pPr>
            <a:lvl4pPr>
              <a:defRPr sz="2000">
                <a:latin typeface="Dosis" panose="02010203020202060003" pitchFamily="2" charset="0"/>
              </a:defRPr>
            </a:lvl4pPr>
            <a:lvl5pPr>
              <a:defRPr sz="2000">
                <a:latin typeface="Dosis" panose="02010203020202060003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Dosis" panose="02010203020202060003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DD721-D179-45EC-8D59-B89C5849D4FE}" type="datetimeFigureOut">
              <a:rPr lang="pt-BR" smtClean="0"/>
              <a:t>21/07/2019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403E3-1682-4958-B03E-F27401AA6A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7655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Dosis" panose="02010203020202060003" pitchFamily="2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Dosis" panose="02010203020202060003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Dosis" panose="02010203020202060003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DD721-D179-45EC-8D59-B89C5849D4FE}" type="datetimeFigureOut">
              <a:rPr lang="pt-BR" smtClean="0"/>
              <a:t>21/07/2019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403E3-1682-4958-B03E-F27401AA6A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8083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Dosis" panose="02010203020202060003" pitchFamily="2" charset="0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Dosis" panose="02010203020202060003" pitchFamily="2" charset="0"/>
              </a:defRPr>
            </a:lvl1pPr>
            <a:lvl2pPr>
              <a:defRPr>
                <a:latin typeface="Dosis" panose="02010203020202060003" pitchFamily="2" charset="0"/>
              </a:defRPr>
            </a:lvl2pPr>
            <a:lvl3pPr>
              <a:defRPr>
                <a:latin typeface="Dosis" panose="02010203020202060003" pitchFamily="2" charset="0"/>
              </a:defRPr>
            </a:lvl3pPr>
            <a:lvl4pPr>
              <a:defRPr>
                <a:latin typeface="Dosis" panose="02010203020202060003" pitchFamily="2" charset="0"/>
              </a:defRPr>
            </a:lvl4pPr>
            <a:lvl5pPr>
              <a:defRPr>
                <a:latin typeface="Dosis" panose="02010203020202060003" pitchFamily="2" charset="0"/>
              </a:defRPr>
            </a:lvl5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DD721-D179-45EC-8D59-B89C5849D4FE}" type="datetimeFigureOut">
              <a:rPr lang="pt-BR" smtClean="0"/>
              <a:t>21/07/2019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403E3-1682-4958-B03E-F27401AA6A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4058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Dosis" panose="02010203020202060003" pitchFamily="2" charset="0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Dosis" panose="02010203020202060003" pitchFamily="2" charset="0"/>
              </a:defRPr>
            </a:lvl1pPr>
            <a:lvl2pPr>
              <a:defRPr>
                <a:latin typeface="Dosis" panose="02010203020202060003" pitchFamily="2" charset="0"/>
              </a:defRPr>
            </a:lvl2pPr>
            <a:lvl3pPr>
              <a:defRPr>
                <a:latin typeface="Dosis" panose="02010203020202060003" pitchFamily="2" charset="0"/>
              </a:defRPr>
            </a:lvl3pPr>
            <a:lvl4pPr>
              <a:defRPr>
                <a:latin typeface="Dosis" panose="02010203020202060003" pitchFamily="2" charset="0"/>
              </a:defRPr>
            </a:lvl4pPr>
            <a:lvl5pPr>
              <a:defRPr>
                <a:latin typeface="Dosis" panose="02010203020202060003" pitchFamily="2" charset="0"/>
              </a:defRPr>
            </a:lvl5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DD721-D179-45EC-8D59-B89C5849D4FE}" type="datetimeFigureOut">
              <a:rPr lang="pt-BR" smtClean="0"/>
              <a:t>21/07/2019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403E3-1682-4958-B03E-F27401AA6A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2414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4DD721-D179-45EC-8D59-B89C5849D4FE}" type="datetimeFigureOut">
              <a:rPr lang="pt-BR" smtClean="0"/>
              <a:t>21/07/2019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4403E3-1682-4958-B03E-F27401AA6A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5778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642035-8A0C-44E6-AFE3-7EEC3F44F556}"/>
              </a:ext>
            </a:extLst>
          </p:cNvPr>
          <p:cNvSpPr/>
          <p:nvPr/>
        </p:nvSpPr>
        <p:spPr>
          <a:xfrm>
            <a:off x="0" y="0"/>
            <a:ext cx="12192000" cy="4260715"/>
          </a:xfrm>
          <a:prstGeom prst="rect">
            <a:avLst/>
          </a:prstGeom>
          <a:gradFill>
            <a:gsLst>
              <a:gs pos="0">
                <a:srgbClr val="B113E7"/>
              </a:gs>
              <a:gs pos="100000">
                <a:srgbClr val="FF5B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2822743"/>
            <a:ext cx="9144000" cy="1437972"/>
          </a:xfrm>
        </p:spPr>
        <p:txBody>
          <a:bodyPr>
            <a:normAutofit/>
          </a:bodyPr>
          <a:lstStyle/>
          <a:p>
            <a:r>
              <a:rPr lang="pt-BR" sz="8800" b="1" dirty="0">
                <a:solidFill>
                  <a:schemeClr val="bg1"/>
                </a:solidFill>
              </a:rPr>
              <a:t>AGILE MARKETING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4359613"/>
            <a:ext cx="9144000" cy="611221"/>
          </a:xfrm>
        </p:spPr>
        <p:txBody>
          <a:bodyPr>
            <a:normAutofit lnSpcReduction="10000"/>
          </a:bodyPr>
          <a:lstStyle/>
          <a:p>
            <a:r>
              <a:rPr lang="pt-BR" sz="4000" dirty="0">
                <a:solidFill>
                  <a:schemeClr val="bg2">
                    <a:lumMod val="25000"/>
                  </a:schemeClr>
                </a:solidFill>
              </a:rPr>
              <a:t>O segredo para um marketing de resultados</a:t>
            </a:r>
          </a:p>
        </p:txBody>
      </p:sp>
    </p:spTree>
    <p:extLst>
      <p:ext uri="{BB962C8B-B14F-4D97-AF65-F5344CB8AC3E}">
        <p14:creationId xmlns:p14="http://schemas.microsoft.com/office/powerpoint/2010/main" val="2912804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Agrupar 17">
            <a:extLst>
              <a:ext uri="{FF2B5EF4-FFF2-40B4-BE49-F238E27FC236}">
                <a16:creationId xmlns:a16="http://schemas.microsoft.com/office/drawing/2014/main" id="{0E561682-15E4-40BF-900F-07C39981F9F8}"/>
              </a:ext>
            </a:extLst>
          </p:cNvPr>
          <p:cNvGrpSpPr/>
          <p:nvPr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pic>
          <p:nvPicPr>
            <p:cNvPr id="12" name="Imagem 11" descr="Uma imagem contendo pessoa, céu, chão, homem&#10;&#10;Descrição gerada automaticamente">
              <a:extLst>
                <a:ext uri="{FF2B5EF4-FFF2-40B4-BE49-F238E27FC236}">
                  <a16:creationId xmlns:a16="http://schemas.microsoft.com/office/drawing/2014/main" id="{1BB5B204-8A8B-4626-A787-3E17539813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4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52" t="7114" r="1581" b="12749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D40DFB9C-52F6-40FC-BD24-1F3E4EC79DB8}"/>
                </a:ext>
              </a:extLst>
            </p:cNvPr>
            <p:cNvSpPr/>
            <p:nvPr/>
          </p:nvSpPr>
          <p:spPr>
            <a:xfrm>
              <a:off x="-1" y="0"/>
              <a:ext cx="12192000" cy="6858000"/>
            </a:xfrm>
            <a:prstGeom prst="rect">
              <a:avLst/>
            </a:prstGeom>
            <a:solidFill>
              <a:schemeClr val="tx1">
                <a:lumMod val="95000"/>
                <a:lumOff val="5000"/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4CC4805E-6616-4BD0-B7B6-D507738C7D68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rgbClr val="B113E7">
                    <a:alpha val="47000"/>
                  </a:srgbClr>
                </a:gs>
                <a:gs pos="100000">
                  <a:srgbClr val="FF5B00">
                    <a:alpha val="65000"/>
                  </a:srgbClr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0" name="Espaço Reservado para Conteúdo 3">
            <a:extLst>
              <a:ext uri="{FF2B5EF4-FFF2-40B4-BE49-F238E27FC236}">
                <a16:creationId xmlns:a16="http://schemas.microsoft.com/office/drawing/2014/main" id="{59652815-0990-4C9A-AB50-9711C0F7B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50171"/>
            <a:ext cx="10515600" cy="66524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sz="4400" b="1" dirty="0">
                <a:solidFill>
                  <a:schemeClr val="bg1"/>
                </a:solidFill>
              </a:rPr>
              <a:t>POUCOS RECURSOS + MUITAS DEMANDAS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FB00FB78-7D37-4D24-86A0-8F42BD586FC9}"/>
              </a:ext>
            </a:extLst>
          </p:cNvPr>
          <p:cNvSpPr txBox="1"/>
          <p:nvPr/>
        </p:nvSpPr>
        <p:spPr>
          <a:xfrm>
            <a:off x="1648307" y="2628296"/>
            <a:ext cx="8895384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500" b="1" dirty="0">
                <a:solidFill>
                  <a:srgbClr val="FFFF00"/>
                </a:solidFill>
                <a:latin typeface="Dosis" panose="02010503020202060003" pitchFamily="2" charset="0"/>
              </a:rPr>
              <a:t>CRESCIMENTO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7A5998F5-E1D6-4DBB-A692-628249E5A597}"/>
              </a:ext>
            </a:extLst>
          </p:cNvPr>
          <p:cNvSpPr/>
          <p:nvPr/>
        </p:nvSpPr>
        <p:spPr>
          <a:xfrm>
            <a:off x="0" y="4607169"/>
            <a:ext cx="12191999" cy="2250831"/>
          </a:xfrm>
          <a:prstGeom prst="rect">
            <a:avLst/>
          </a:prstGeom>
          <a:solidFill>
            <a:srgbClr val="B113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CBEC14E-67E8-4487-A630-0BBAB64D331C}"/>
              </a:ext>
            </a:extLst>
          </p:cNvPr>
          <p:cNvSpPr txBox="1"/>
          <p:nvPr/>
        </p:nvSpPr>
        <p:spPr>
          <a:xfrm>
            <a:off x="1046922" y="4830417"/>
            <a:ext cx="33196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</a:rPr>
              <a:t>de portfólio </a:t>
            </a:r>
            <a:br>
              <a:rPr lang="pt-BR" sz="3200" dirty="0">
                <a:solidFill>
                  <a:schemeClr val="bg1"/>
                </a:solidFill>
              </a:rPr>
            </a:br>
            <a:r>
              <a:rPr lang="pt-BR" sz="3200" dirty="0">
                <a:solidFill>
                  <a:schemeClr val="bg1"/>
                </a:solidFill>
              </a:rPr>
              <a:t>de produtos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80D5E40-C3FF-40C2-B141-1FFF021B690E}"/>
              </a:ext>
            </a:extLst>
          </p:cNvPr>
          <p:cNvSpPr txBox="1"/>
          <p:nvPr/>
        </p:nvSpPr>
        <p:spPr>
          <a:xfrm>
            <a:off x="4774737" y="4830417"/>
            <a:ext cx="25941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</a:rPr>
              <a:t>da participação </a:t>
            </a:r>
            <a:br>
              <a:rPr lang="pt-BR" sz="3200" dirty="0">
                <a:solidFill>
                  <a:schemeClr val="bg1"/>
                </a:solidFill>
              </a:rPr>
            </a:br>
            <a:r>
              <a:rPr lang="pt-BR" sz="3200" dirty="0">
                <a:solidFill>
                  <a:schemeClr val="bg1"/>
                </a:solidFill>
              </a:rPr>
              <a:t>de mercado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942FECB-7E0A-4368-BE90-D0FBD35823A8}"/>
              </a:ext>
            </a:extLst>
          </p:cNvPr>
          <p:cNvSpPr txBox="1"/>
          <p:nvPr/>
        </p:nvSpPr>
        <p:spPr>
          <a:xfrm>
            <a:off x="7957294" y="4830417"/>
            <a:ext cx="33196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</a:rPr>
              <a:t>do número de colaboradores</a:t>
            </a:r>
          </a:p>
        </p:txBody>
      </p:sp>
      <p:pic>
        <p:nvPicPr>
          <p:cNvPr id="23" name="Gráfico 22">
            <a:extLst>
              <a:ext uri="{FF2B5EF4-FFF2-40B4-BE49-F238E27FC236}">
                <a16:creationId xmlns:a16="http://schemas.microsoft.com/office/drawing/2014/main" id="{FD6992E5-2308-4DFD-8086-218978E03E5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42042" y="4919049"/>
            <a:ext cx="306265" cy="463044"/>
          </a:xfrm>
          <a:prstGeom prst="rect">
            <a:avLst/>
          </a:prstGeom>
        </p:spPr>
      </p:pic>
      <p:pic>
        <p:nvPicPr>
          <p:cNvPr id="24" name="Gráfico 23">
            <a:extLst>
              <a:ext uri="{FF2B5EF4-FFF2-40B4-BE49-F238E27FC236}">
                <a16:creationId xmlns:a16="http://schemas.microsoft.com/office/drawing/2014/main" id="{5162CDDC-F134-4E59-A246-F27370546C3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55446" y="4919049"/>
            <a:ext cx="306265" cy="463044"/>
          </a:xfrm>
          <a:prstGeom prst="rect">
            <a:avLst/>
          </a:prstGeom>
        </p:spPr>
      </p:pic>
      <p:pic>
        <p:nvPicPr>
          <p:cNvPr id="25" name="Gráfico 24">
            <a:extLst>
              <a:ext uri="{FF2B5EF4-FFF2-40B4-BE49-F238E27FC236}">
                <a16:creationId xmlns:a16="http://schemas.microsoft.com/office/drawing/2014/main" id="{18B6E16A-59D5-4E31-B894-5D071424BA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34130" y="4919049"/>
            <a:ext cx="306265" cy="463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447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48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7037E-7 L 2.91667E-6 -0.1120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1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1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2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2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  <p:bldP spid="21" grpId="0"/>
      <p:bldP spid="22" grpId="0" animBg="1"/>
      <p:bldP spid="5" grpId="0"/>
      <p:bldP spid="8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9E49AC57-5335-4310-8570-92DC9E022FD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B113E7"/>
              </a:gs>
              <a:gs pos="100000">
                <a:srgbClr val="FF5B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361542" y="1810615"/>
            <a:ext cx="8136698" cy="3356643"/>
          </a:xfrm>
        </p:spPr>
        <p:txBody>
          <a:bodyPr>
            <a:normAutofit fontScale="90000"/>
          </a:bodyPr>
          <a:lstStyle/>
          <a:p>
            <a:r>
              <a:rPr lang="pt-BR" dirty="0">
                <a:solidFill>
                  <a:schemeClr val="bg1"/>
                </a:solidFill>
              </a:rPr>
              <a:t>Quem aqui trabalha em uma equipe de marketing que tem </a:t>
            </a:r>
            <a:r>
              <a:rPr lang="pt-BR" b="1" dirty="0">
                <a:solidFill>
                  <a:schemeClr val="bg1"/>
                </a:solidFill>
              </a:rPr>
              <a:t>todas as demandas sob controle</a:t>
            </a: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A20A02F5-23AB-4893-B6A1-7B042DB414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79142" y="1094308"/>
            <a:ext cx="2265978" cy="407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1136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53F356DF-512B-4308-9925-851322BEFD53}"/>
              </a:ext>
            </a:extLst>
          </p:cNvPr>
          <p:cNvSpPr/>
          <p:nvPr/>
        </p:nvSpPr>
        <p:spPr>
          <a:xfrm>
            <a:off x="0" y="0"/>
            <a:ext cx="5298831" cy="6858000"/>
          </a:xfrm>
          <a:prstGeom prst="rect">
            <a:avLst/>
          </a:prstGeom>
          <a:gradFill>
            <a:gsLst>
              <a:gs pos="0">
                <a:srgbClr val="B113E7"/>
              </a:gs>
              <a:gs pos="100000">
                <a:srgbClr val="FF5B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A4B5AE3E-B51C-4F40-A533-0988E923A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607285"/>
            <a:ext cx="3986335" cy="1643429"/>
          </a:xfrm>
        </p:spPr>
        <p:txBody>
          <a:bodyPr>
            <a:normAutofit fontScale="90000"/>
          </a:bodyPr>
          <a:lstStyle/>
          <a:p>
            <a:r>
              <a:rPr lang="pt-BR" dirty="0">
                <a:solidFill>
                  <a:schemeClr val="bg1"/>
                </a:solidFill>
              </a:rPr>
              <a:t>Um caos </a:t>
            </a:r>
            <a:r>
              <a:rPr lang="pt-BR" b="1" dirty="0">
                <a:solidFill>
                  <a:schemeClr val="bg1"/>
                </a:solidFill>
              </a:rPr>
              <a:t>organizado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620EB88-2C7F-4B0D-9385-68F3B19886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13230" y="2750527"/>
            <a:ext cx="5029201" cy="1500187"/>
          </a:xfrm>
        </p:spPr>
        <p:txBody>
          <a:bodyPr>
            <a:normAutofit lnSpcReduction="10000"/>
          </a:bodyPr>
          <a:lstStyle/>
          <a:p>
            <a:r>
              <a:rPr lang="pt-BR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Apesar da loucura do dia a dia o time era engajado e comprometido, as entregas eram realizadas, porém com </a:t>
            </a:r>
            <a:r>
              <a:rPr lang="pt-BR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muito esforço</a:t>
            </a:r>
          </a:p>
        </p:txBody>
      </p:sp>
    </p:spTree>
    <p:extLst>
      <p:ext uri="{BB962C8B-B14F-4D97-AF65-F5344CB8AC3E}">
        <p14:creationId xmlns:p14="http://schemas.microsoft.com/office/powerpoint/2010/main" val="6635747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0EB89AC2-7FA6-447A-BB72-927A61EA554E}"/>
              </a:ext>
            </a:extLst>
          </p:cNvPr>
          <p:cNvSpPr/>
          <p:nvPr/>
        </p:nvSpPr>
        <p:spPr>
          <a:xfrm>
            <a:off x="0" y="6937555"/>
            <a:ext cx="12192000" cy="3429000"/>
          </a:xfrm>
          <a:prstGeom prst="rect">
            <a:avLst/>
          </a:prstGeom>
          <a:solidFill>
            <a:srgbClr val="FF5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04379" y="1293692"/>
            <a:ext cx="7578969" cy="1057153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F5B00"/>
                </a:solidFill>
              </a:rPr>
              <a:t>Quais eram os nossos</a:t>
            </a:r>
            <a:endParaRPr lang="pt-BR" b="1" dirty="0">
              <a:solidFill>
                <a:srgbClr val="FF5B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263" y="3897404"/>
            <a:ext cx="2149067" cy="1747777"/>
          </a:xfrm>
        </p:spPr>
        <p:txBody>
          <a:bodyPr>
            <a:no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Lidar com as demandas </a:t>
            </a:r>
            <a:r>
              <a:rPr lang="pt-BR" sz="2000" dirty="0">
                <a:solidFill>
                  <a:schemeClr val="bg1"/>
                </a:solidFill>
              </a:rPr>
              <a:t>que chegavam de diversos setores da empresa</a:t>
            </a:r>
          </a:p>
          <a:p>
            <a:endParaRPr lang="pt-BR" sz="2000" dirty="0">
              <a:solidFill>
                <a:schemeClr val="bg1"/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0FE13B8-3962-4597-A2EF-855978E1ED13}"/>
              </a:ext>
            </a:extLst>
          </p:cNvPr>
          <p:cNvSpPr txBox="1"/>
          <p:nvPr/>
        </p:nvSpPr>
        <p:spPr>
          <a:xfrm>
            <a:off x="484519" y="1723527"/>
            <a:ext cx="813556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3800" b="1" dirty="0">
                <a:solidFill>
                  <a:srgbClr val="FF5B00"/>
                </a:solidFill>
              </a:rPr>
              <a:t>DESAFIOS?</a:t>
            </a:r>
            <a:endParaRPr lang="pt-BR" sz="13800" dirty="0"/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DF5A7502-1849-403D-89EB-F1327CF31223}"/>
              </a:ext>
            </a:extLst>
          </p:cNvPr>
          <p:cNvSpPr txBox="1">
            <a:spLocks/>
          </p:cNvSpPr>
          <p:nvPr/>
        </p:nvSpPr>
        <p:spPr>
          <a:xfrm>
            <a:off x="2840730" y="3897404"/>
            <a:ext cx="1711569" cy="8662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dirty="0">
                <a:solidFill>
                  <a:schemeClr val="bg1"/>
                </a:solidFill>
              </a:rPr>
              <a:t>Ter e dar </a:t>
            </a:r>
            <a:r>
              <a:rPr lang="pt-BR" sz="2000" b="1" dirty="0">
                <a:solidFill>
                  <a:schemeClr val="bg1"/>
                </a:solidFill>
              </a:rPr>
              <a:t>visibilidade </a:t>
            </a:r>
            <a:r>
              <a:rPr lang="pt-BR" sz="2000" dirty="0">
                <a:solidFill>
                  <a:schemeClr val="bg1"/>
                </a:solidFill>
              </a:rPr>
              <a:t>das entregas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9BD575FC-55A4-4432-8E85-2F9CABCB24BF}"/>
              </a:ext>
            </a:extLst>
          </p:cNvPr>
          <p:cNvSpPr txBox="1">
            <a:spLocks/>
          </p:cNvSpPr>
          <p:nvPr/>
        </p:nvSpPr>
        <p:spPr>
          <a:xfrm>
            <a:off x="4958862" y="3897404"/>
            <a:ext cx="1969476" cy="17477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b="1" dirty="0">
                <a:solidFill>
                  <a:schemeClr val="bg1"/>
                </a:solidFill>
              </a:rPr>
              <a:t>Eliminar o sentimento </a:t>
            </a:r>
            <a:r>
              <a:rPr lang="pt-BR" sz="2000" dirty="0">
                <a:solidFill>
                  <a:schemeClr val="bg1"/>
                </a:solidFill>
              </a:rPr>
              <a:t>de não saber o que fazer depois</a:t>
            </a: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C8294E06-18C8-4DF9-A4DC-8E7D9B6B81B9}"/>
              </a:ext>
            </a:extLst>
          </p:cNvPr>
          <p:cNvSpPr txBox="1">
            <a:spLocks/>
          </p:cNvSpPr>
          <p:nvPr/>
        </p:nvSpPr>
        <p:spPr>
          <a:xfrm>
            <a:off x="7334901" y="3897404"/>
            <a:ext cx="1969476" cy="8662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dirty="0">
                <a:solidFill>
                  <a:schemeClr val="bg1"/>
                </a:solidFill>
              </a:rPr>
              <a:t>Entender quais eram as </a:t>
            </a:r>
            <a:r>
              <a:rPr lang="pt-BR" sz="2000" b="1" dirty="0">
                <a:solidFill>
                  <a:schemeClr val="bg1"/>
                </a:solidFill>
              </a:rPr>
              <a:t>prioridades</a:t>
            </a:r>
          </a:p>
        </p:txBody>
      </p:sp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57692E2F-7547-423F-96CA-4F1998817CA8}"/>
              </a:ext>
            </a:extLst>
          </p:cNvPr>
          <p:cNvSpPr txBox="1">
            <a:spLocks/>
          </p:cNvSpPr>
          <p:nvPr/>
        </p:nvSpPr>
        <p:spPr>
          <a:xfrm>
            <a:off x="9601199" y="3897404"/>
            <a:ext cx="1969476" cy="8662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dirty="0">
                <a:solidFill>
                  <a:schemeClr val="bg1"/>
                </a:solidFill>
              </a:rPr>
              <a:t>Mostrar o </a:t>
            </a:r>
            <a:r>
              <a:rPr lang="pt-BR" sz="2000" b="1" dirty="0">
                <a:solidFill>
                  <a:schemeClr val="bg1"/>
                </a:solidFill>
              </a:rPr>
              <a:t>resultado</a:t>
            </a:r>
            <a:r>
              <a:rPr lang="pt-BR" sz="2000" dirty="0">
                <a:solidFill>
                  <a:schemeClr val="bg1"/>
                </a:solidFill>
              </a:rPr>
              <a:t> das nossas entregas</a:t>
            </a:r>
          </a:p>
        </p:txBody>
      </p:sp>
    </p:spTree>
    <p:extLst>
      <p:ext uri="{BB962C8B-B14F-4D97-AF65-F5344CB8AC3E}">
        <p14:creationId xmlns:p14="http://schemas.microsoft.com/office/powerpoint/2010/main" val="408457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44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07407E-6 L 0 -0.50949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build="p"/>
      <p:bldP spid="5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9F30C0DD-2432-44D0-B421-7753EC686B87}"/>
              </a:ext>
            </a:extLst>
          </p:cNvPr>
          <p:cNvSpPr/>
          <p:nvPr/>
        </p:nvSpPr>
        <p:spPr>
          <a:xfrm>
            <a:off x="0" y="1946029"/>
            <a:ext cx="12192000" cy="2607288"/>
          </a:xfrm>
          <a:prstGeom prst="rect">
            <a:avLst/>
          </a:prstGeom>
          <a:gradFill>
            <a:gsLst>
              <a:gs pos="0">
                <a:srgbClr val="B113E7"/>
              </a:gs>
              <a:gs pos="100000">
                <a:srgbClr val="FF5B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4478214" y="3007060"/>
            <a:ext cx="6869235" cy="1133475"/>
          </a:xfrm>
        </p:spPr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FFFEDD"/>
                </a:solidFill>
              </a:rPr>
              <a:t>COMO LIDAR </a:t>
            </a:r>
            <a:br>
              <a:rPr lang="pt-BR" b="1" dirty="0">
                <a:solidFill>
                  <a:srgbClr val="FFFEDD"/>
                </a:solidFill>
              </a:rPr>
            </a:br>
            <a:r>
              <a:rPr lang="pt-BR" b="1" dirty="0">
                <a:solidFill>
                  <a:srgbClr val="FFFEDD"/>
                </a:solidFill>
              </a:rPr>
              <a:t>COM TUDO ISSO?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type="body" idx="1"/>
          </p:nvPr>
        </p:nvSpPr>
        <p:spPr>
          <a:xfrm>
            <a:off x="4630616" y="4650582"/>
            <a:ext cx="8276004" cy="550984"/>
          </a:xfrm>
        </p:spPr>
        <p:txBody>
          <a:bodyPr/>
          <a:lstStyle/>
          <a:p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 que não pode ser medido, não pode ser gerenciado.</a:t>
            </a:r>
          </a:p>
        </p:txBody>
      </p:sp>
      <p:pic>
        <p:nvPicPr>
          <p:cNvPr id="3" name="Imagem 2" descr="Uma imagem contendo pessoa, interior, menina, pequeno&#10;&#10;Descrição gerada automaticamente">
            <a:extLst>
              <a:ext uri="{FF2B5EF4-FFF2-40B4-BE49-F238E27FC236}">
                <a16:creationId xmlns:a16="http://schemas.microsoft.com/office/drawing/2014/main" id="{4835515C-FB00-447E-9FCA-D8A7AEA5D1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20" y="1562466"/>
            <a:ext cx="3481264" cy="385085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55BD2D1F-3448-4D27-BAE2-A4FEA6B1D44A}"/>
              </a:ext>
            </a:extLst>
          </p:cNvPr>
          <p:cNvSpPr/>
          <p:nvPr/>
        </p:nvSpPr>
        <p:spPr>
          <a:xfrm>
            <a:off x="621323" y="1658996"/>
            <a:ext cx="3692769" cy="3850850"/>
          </a:xfrm>
          <a:prstGeom prst="rect">
            <a:avLst/>
          </a:prstGeom>
          <a:noFill/>
          <a:ln w="38100">
            <a:solidFill>
              <a:srgbClr val="B113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4411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pipa, chão&#10;&#10;Descrição gerada automaticamente">
            <a:extLst>
              <a:ext uri="{FF2B5EF4-FFF2-40B4-BE49-F238E27FC236}">
                <a16:creationId xmlns:a16="http://schemas.microsoft.com/office/drawing/2014/main" id="{33A565CE-AE62-46F8-8E52-C360369B411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7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26" t="23531" r="14626" b="16776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2BB6D11F-05FD-4FB2-9895-ED6B787CCAE9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gradFill>
            <a:gsLst>
              <a:gs pos="0">
                <a:srgbClr val="B113E7">
                  <a:alpha val="25000"/>
                </a:srgbClr>
              </a:gs>
              <a:gs pos="100000">
                <a:schemeClr val="tx1">
                  <a:alpha val="43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16623" y="3030416"/>
            <a:ext cx="9958753" cy="13012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4800" b="1" dirty="0">
                <a:solidFill>
                  <a:schemeClr val="bg1"/>
                </a:solidFill>
              </a:rPr>
              <a:t>FLEXIBILIDADE</a:t>
            </a:r>
          </a:p>
        </p:txBody>
      </p:sp>
    </p:spTree>
    <p:extLst>
      <p:ext uri="{BB962C8B-B14F-4D97-AF65-F5344CB8AC3E}">
        <p14:creationId xmlns:p14="http://schemas.microsoft.com/office/powerpoint/2010/main" val="506228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0A106EB4-3A65-4911-8567-F43C795DBE00}"/>
              </a:ext>
            </a:extLst>
          </p:cNvPr>
          <p:cNvSpPr/>
          <p:nvPr/>
        </p:nvSpPr>
        <p:spPr>
          <a:xfrm>
            <a:off x="0" y="0"/>
            <a:ext cx="12192000" cy="4562475"/>
          </a:xfrm>
          <a:prstGeom prst="rect">
            <a:avLst/>
          </a:prstGeom>
          <a:solidFill>
            <a:srgbClr val="B113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chemeClr val="bg1"/>
                </a:solidFill>
              </a:rPr>
              <a:t>Aplicando conceitos </a:t>
            </a:r>
            <a:br>
              <a:rPr lang="pt-BR" b="1" dirty="0">
                <a:solidFill>
                  <a:schemeClr val="bg1"/>
                </a:solidFill>
              </a:rPr>
            </a:br>
            <a:r>
              <a:rPr lang="pt-BR" b="1" dirty="0">
                <a:solidFill>
                  <a:schemeClr val="bg1"/>
                </a:solidFill>
              </a:rPr>
              <a:t>de </a:t>
            </a:r>
            <a:r>
              <a:rPr lang="pt-BR" b="1" dirty="0" err="1">
                <a:solidFill>
                  <a:schemeClr val="bg1"/>
                </a:solidFill>
              </a:rPr>
              <a:t>Agile</a:t>
            </a:r>
            <a:r>
              <a:rPr lang="pt-BR" b="1" dirty="0">
                <a:solidFill>
                  <a:schemeClr val="bg1"/>
                </a:solidFill>
              </a:rPr>
              <a:t> no Marketing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type="body" idx="1"/>
          </p:nvPr>
        </p:nvSpPr>
        <p:spPr>
          <a:xfrm>
            <a:off x="914400" y="4759569"/>
            <a:ext cx="10433050" cy="388693"/>
          </a:xfrm>
        </p:spPr>
        <p:txBody>
          <a:bodyPr>
            <a:normAutofit lnSpcReduction="10000"/>
          </a:bodyPr>
          <a:lstStyle/>
          <a:p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Dos times de TI para a nossa estratégia de marketing</a:t>
            </a:r>
          </a:p>
          <a:p>
            <a:endParaRPr lang="pt-B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1394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E8ECE020-6D13-4C0C-BC24-55EB4AD93A04}"/>
              </a:ext>
            </a:extLst>
          </p:cNvPr>
          <p:cNvSpPr/>
          <p:nvPr/>
        </p:nvSpPr>
        <p:spPr>
          <a:xfrm>
            <a:off x="0" y="0"/>
            <a:ext cx="5108329" cy="6858000"/>
          </a:xfrm>
          <a:prstGeom prst="rect">
            <a:avLst/>
          </a:prstGeom>
          <a:gradFill>
            <a:gsLst>
              <a:gs pos="0">
                <a:srgbClr val="B113E7"/>
              </a:gs>
              <a:gs pos="100000">
                <a:srgbClr val="9310C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763464" y="1671393"/>
            <a:ext cx="3581400" cy="3515213"/>
          </a:xfrm>
        </p:spPr>
        <p:txBody>
          <a:bodyPr>
            <a:normAutofit/>
          </a:bodyPr>
          <a:lstStyle/>
          <a:p>
            <a:r>
              <a:rPr lang="pt-BR" sz="5400" b="1" dirty="0">
                <a:solidFill>
                  <a:schemeClr val="bg1"/>
                </a:solidFill>
              </a:rPr>
              <a:t>OS PRIMEIROS PASSOS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5559670" y="1037309"/>
            <a:ext cx="5108329" cy="4351338"/>
          </a:xfrm>
        </p:spPr>
        <p:txBody>
          <a:bodyPr>
            <a:normAutofit fontScale="92500" lnSpcReduction="10000"/>
          </a:bodyPr>
          <a:lstStyle/>
          <a:p>
            <a:r>
              <a:rPr lang="pt-B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Definir um único canal de entrada</a:t>
            </a:r>
          </a:p>
          <a:p>
            <a:endParaRPr lang="pt-B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pt-B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Gestão à vista – </a:t>
            </a:r>
            <a:r>
              <a:rPr lang="pt-BR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Kanban</a:t>
            </a:r>
            <a:endParaRPr lang="pt-B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pt-B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pt-B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Planejamento, com ciclos curtos é possível organizar-se sem ficar engessado</a:t>
            </a:r>
          </a:p>
          <a:p>
            <a:endParaRPr lang="pt-B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pt-B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Ter entregas constantes de materiais</a:t>
            </a:r>
            <a:br>
              <a:rPr lang="pt-B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pt-B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 campanhas</a:t>
            </a:r>
          </a:p>
          <a:p>
            <a:endParaRPr lang="pt-B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pt-B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Orientação para resultados</a:t>
            </a:r>
          </a:p>
        </p:txBody>
      </p:sp>
    </p:spTree>
    <p:extLst>
      <p:ext uri="{BB962C8B-B14F-4D97-AF65-F5344CB8AC3E}">
        <p14:creationId xmlns:p14="http://schemas.microsoft.com/office/powerpoint/2010/main" val="326053821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34E214DC-8F8A-45A0-ADCF-E3637A2FAE9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B113E7"/>
              </a:gs>
              <a:gs pos="100000">
                <a:srgbClr val="9310C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811094"/>
            <a:ext cx="2731965" cy="981197"/>
          </a:xfrm>
        </p:spPr>
        <p:txBody>
          <a:bodyPr>
            <a:normAutofit/>
          </a:bodyPr>
          <a:lstStyle/>
          <a:p>
            <a:r>
              <a:rPr lang="pt-BR" sz="5400" dirty="0">
                <a:solidFill>
                  <a:schemeClr val="bg1"/>
                </a:solidFill>
              </a:rPr>
              <a:t>Modelo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type="body" idx="1"/>
          </p:nvPr>
        </p:nvSpPr>
        <p:spPr>
          <a:xfrm>
            <a:off x="6941038" y="3897802"/>
            <a:ext cx="4419112" cy="1500187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</a:rPr>
              <a:t>O que estamos fazendo hoje é algo </a:t>
            </a:r>
            <a:r>
              <a:rPr lang="pt-BR" b="1" dirty="0">
                <a:solidFill>
                  <a:schemeClr val="bg1"/>
                </a:solidFill>
              </a:rPr>
              <a:t>adaptado a nossa realidade </a:t>
            </a:r>
            <a:r>
              <a:rPr lang="pt-BR" dirty="0">
                <a:solidFill>
                  <a:schemeClr val="bg1"/>
                </a:solidFill>
              </a:rPr>
              <a:t>e o que vamos relatar aqui é o que tem funcionado para nós</a:t>
            </a:r>
          </a:p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E452EFA-5CFC-43BD-8886-22F8F3BE4EBD}"/>
              </a:ext>
            </a:extLst>
          </p:cNvPr>
          <p:cNvSpPr txBox="1"/>
          <p:nvPr/>
        </p:nvSpPr>
        <p:spPr>
          <a:xfrm>
            <a:off x="831850" y="2364000"/>
            <a:ext cx="609654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500" b="1" dirty="0">
                <a:solidFill>
                  <a:schemeClr val="bg1"/>
                </a:solidFill>
              </a:rPr>
              <a:t>adaptável</a:t>
            </a: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0166F115-EC51-4627-B985-41E3A3E0B531}"/>
              </a:ext>
            </a:extLst>
          </p:cNvPr>
          <p:cNvCxnSpPr/>
          <p:nvPr/>
        </p:nvCxnSpPr>
        <p:spPr>
          <a:xfrm>
            <a:off x="6928391" y="3681046"/>
            <a:ext cx="456022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94971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4D36AD46-E894-4D3B-92C0-D491B4EC1449}"/>
              </a:ext>
            </a:extLst>
          </p:cNvPr>
          <p:cNvSpPr/>
          <p:nvPr/>
        </p:nvSpPr>
        <p:spPr>
          <a:xfrm>
            <a:off x="0" y="0"/>
            <a:ext cx="12192000" cy="3245216"/>
          </a:xfrm>
          <a:prstGeom prst="rect">
            <a:avLst/>
          </a:prstGeom>
          <a:gradFill>
            <a:gsLst>
              <a:gs pos="0">
                <a:srgbClr val="B113E7"/>
              </a:gs>
              <a:gs pos="100000">
                <a:srgbClr val="9310C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4447" y="2198974"/>
            <a:ext cx="10515600" cy="1325563"/>
          </a:xfrm>
        </p:spPr>
        <p:txBody>
          <a:bodyPr>
            <a:normAutofit/>
          </a:bodyPr>
          <a:lstStyle/>
          <a:p>
            <a:r>
              <a:rPr lang="pt-BR" sz="7200" b="1" dirty="0">
                <a:solidFill>
                  <a:schemeClr val="bg1"/>
                </a:solidFill>
              </a:rPr>
              <a:t>Dinâmica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04447" y="3631711"/>
            <a:ext cx="1670538" cy="922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1900" dirty="0"/>
              <a:t>Trabalhamos com </a:t>
            </a:r>
            <a:r>
              <a:rPr lang="pt-BR" sz="1900" b="1" dirty="0"/>
              <a:t>ciclos de duas semanas</a:t>
            </a: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21DB7440-4C5D-41A3-B42A-1B18FE50F60C}"/>
              </a:ext>
            </a:extLst>
          </p:cNvPr>
          <p:cNvSpPr txBox="1">
            <a:spLocks/>
          </p:cNvSpPr>
          <p:nvPr/>
        </p:nvSpPr>
        <p:spPr>
          <a:xfrm>
            <a:off x="2506805" y="3631711"/>
            <a:ext cx="2065195" cy="14791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1900" dirty="0"/>
              <a:t>Todas as tarefas que serão avaliadas para o </a:t>
            </a:r>
            <a:r>
              <a:rPr lang="pt-BR" sz="1900" b="1" dirty="0"/>
              <a:t>próximo ciclo ficam no backlog, separadas por assunto</a:t>
            </a: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9E9574AE-8624-4066-BA55-74A6E439D3F0}"/>
              </a:ext>
            </a:extLst>
          </p:cNvPr>
          <p:cNvSpPr txBox="1">
            <a:spLocks/>
          </p:cNvSpPr>
          <p:nvPr/>
        </p:nvSpPr>
        <p:spPr>
          <a:xfrm>
            <a:off x="5219672" y="3631711"/>
            <a:ext cx="1913819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1900" dirty="0"/>
              <a:t>As </a:t>
            </a:r>
            <a:r>
              <a:rPr lang="pt-BR" sz="1900" b="1" dirty="0"/>
              <a:t>células</a:t>
            </a:r>
            <a:r>
              <a:rPr lang="pt-BR" sz="1900" dirty="0"/>
              <a:t> fazem o seu </a:t>
            </a:r>
            <a:r>
              <a:rPr lang="pt-BR" sz="1900" b="1" dirty="0"/>
              <a:t>próprio planejamento, </a:t>
            </a:r>
            <a:r>
              <a:rPr lang="pt-BR" sz="1900" dirty="0"/>
              <a:t>antes da </a:t>
            </a:r>
            <a:r>
              <a:rPr lang="pt-BR" sz="1900" dirty="0" err="1"/>
              <a:t>planning</a:t>
            </a:r>
            <a:r>
              <a:rPr lang="pt-BR" sz="1900" dirty="0"/>
              <a:t> 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96E25C6E-9A94-438C-AFFE-8F5D456B7D5F}"/>
              </a:ext>
            </a:extLst>
          </p:cNvPr>
          <p:cNvSpPr txBox="1">
            <a:spLocks/>
          </p:cNvSpPr>
          <p:nvPr/>
        </p:nvSpPr>
        <p:spPr>
          <a:xfrm>
            <a:off x="7781164" y="3631711"/>
            <a:ext cx="1913819" cy="123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1900" dirty="0"/>
              <a:t>As reuniões de </a:t>
            </a:r>
            <a:r>
              <a:rPr lang="pt-BR" sz="1900" dirty="0" err="1"/>
              <a:t>planning</a:t>
            </a:r>
            <a:r>
              <a:rPr lang="pt-BR" sz="1900" dirty="0"/>
              <a:t> tem duração de </a:t>
            </a:r>
            <a:r>
              <a:rPr lang="pt-BR" sz="1900" b="1" dirty="0"/>
              <a:t>60 minutos</a:t>
            </a: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C79CAE02-1EC0-43C7-AD3A-A93D8E934067}"/>
              </a:ext>
            </a:extLst>
          </p:cNvPr>
          <p:cNvSpPr txBox="1">
            <a:spLocks/>
          </p:cNvSpPr>
          <p:nvPr/>
        </p:nvSpPr>
        <p:spPr>
          <a:xfrm>
            <a:off x="9856148" y="3631711"/>
            <a:ext cx="1913819" cy="16550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osis" panose="0201020302020206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1900" dirty="0"/>
              <a:t>A </a:t>
            </a:r>
            <a:r>
              <a:rPr lang="pt-BR" sz="1900" b="1" dirty="0"/>
              <a:t>apuração </a:t>
            </a:r>
            <a:r>
              <a:rPr lang="pt-BR" sz="1900" dirty="0"/>
              <a:t>dos indicadores é feita no </a:t>
            </a:r>
            <a:r>
              <a:rPr lang="pt-BR" sz="1900" b="1" dirty="0"/>
              <a:t>fechamento do mês</a:t>
            </a: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D4C3AAD4-0168-4849-9338-59B0081FEC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768" y="3631711"/>
            <a:ext cx="306265" cy="463044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709ED477-2FBF-4728-9B75-934BBAAA0D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76124" y="3631711"/>
            <a:ext cx="306265" cy="463044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1A872FBA-0D74-49F4-814F-C286C7BDED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50687" y="3631711"/>
            <a:ext cx="306265" cy="463044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C0C5C8A7-AFA8-443A-AFCE-EDB7DCCA74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54529" y="3631711"/>
            <a:ext cx="306265" cy="463044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4EC09F35-EFDE-41B8-AA3A-17497D0DB9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32062" y="3631711"/>
            <a:ext cx="306265" cy="463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7856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90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D180716-84F6-4F83-A527-CC09C5DE86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555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900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9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C608859-7734-4E3F-A8C7-9DEE426B8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359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4521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98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D744DBF-4943-42C3-9141-28AE22545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376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0162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51013B75-7AC5-4956-B856-90F4952B86DD}"/>
              </a:ext>
            </a:extLst>
          </p:cNvPr>
          <p:cNvSpPr/>
          <p:nvPr/>
        </p:nvSpPr>
        <p:spPr>
          <a:xfrm>
            <a:off x="0" y="0"/>
            <a:ext cx="5298831" cy="6858000"/>
          </a:xfrm>
          <a:prstGeom prst="rect">
            <a:avLst/>
          </a:prstGeom>
          <a:gradFill>
            <a:gsLst>
              <a:gs pos="0">
                <a:srgbClr val="B113E7"/>
              </a:gs>
              <a:gs pos="100000">
                <a:srgbClr val="FF5B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5123" y="1325562"/>
            <a:ext cx="3780692" cy="4206875"/>
          </a:xfrm>
        </p:spPr>
        <p:txBody>
          <a:bodyPr>
            <a:normAutofit/>
          </a:bodyPr>
          <a:lstStyle/>
          <a:p>
            <a:r>
              <a:rPr lang="pt-BR" sz="5400" b="1" dirty="0">
                <a:solidFill>
                  <a:schemeClr val="bg1"/>
                </a:solidFill>
              </a:rPr>
              <a:t>Adaptação e Evolução no Processo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295292" y="1825625"/>
            <a:ext cx="5058508" cy="1603375"/>
          </a:xfrm>
        </p:spPr>
        <p:txBody>
          <a:bodyPr/>
          <a:lstStyle/>
          <a:p>
            <a:pPr marL="0" indent="0">
              <a:buNone/>
            </a:pPr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17 meses</a:t>
            </a:r>
          </a:p>
          <a:p>
            <a:pPr marL="0" indent="0">
              <a:buNone/>
            </a:pPr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Muitas melhorias foram aplicadas, a maioria sugeridas pelo time</a:t>
            </a:r>
          </a:p>
          <a:p>
            <a:endParaRPr lang="pt-B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97E341E-C544-4972-9A61-A3684D0F3B43}"/>
              </a:ext>
            </a:extLst>
          </p:cNvPr>
          <p:cNvSpPr txBox="1"/>
          <p:nvPr/>
        </p:nvSpPr>
        <p:spPr>
          <a:xfrm>
            <a:off x="6377353" y="3845169"/>
            <a:ext cx="49764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Cores de post its por célula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Ciclos + curtos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Independência na escolha do </a:t>
            </a:r>
            <a:r>
              <a:rPr lang="pt-BR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job</a:t>
            </a:r>
            <a:endParaRPr lang="pt-B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400" dirty="0"/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5A1AF84F-DA71-438F-8457-E2857AA5BBE6}"/>
              </a:ext>
            </a:extLst>
          </p:cNvPr>
          <p:cNvCxnSpPr/>
          <p:nvPr/>
        </p:nvCxnSpPr>
        <p:spPr>
          <a:xfrm>
            <a:off x="6459414" y="3428999"/>
            <a:ext cx="5111261" cy="0"/>
          </a:xfrm>
          <a:prstGeom prst="line">
            <a:avLst/>
          </a:prstGeom>
          <a:ln w="28575">
            <a:solidFill>
              <a:srgbClr val="FF5B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398607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E2DEB2E0-57A6-4AC9-B055-55F3D59308B7}"/>
              </a:ext>
            </a:extLst>
          </p:cNvPr>
          <p:cNvSpPr/>
          <p:nvPr/>
        </p:nvSpPr>
        <p:spPr>
          <a:xfrm>
            <a:off x="0" y="0"/>
            <a:ext cx="5298831" cy="6858000"/>
          </a:xfrm>
          <a:prstGeom prst="rect">
            <a:avLst/>
          </a:prstGeom>
          <a:gradFill>
            <a:gsLst>
              <a:gs pos="0">
                <a:srgbClr val="B113E7"/>
              </a:gs>
              <a:gs pos="100000">
                <a:srgbClr val="FF5B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0807" y="1589331"/>
            <a:ext cx="4097215" cy="3679337"/>
          </a:xfrm>
        </p:spPr>
        <p:txBody>
          <a:bodyPr>
            <a:normAutofit/>
          </a:bodyPr>
          <a:lstStyle/>
          <a:p>
            <a:r>
              <a:rPr lang="pt-BR" sz="6000" dirty="0">
                <a:solidFill>
                  <a:schemeClr val="bg1"/>
                </a:solidFill>
              </a:rPr>
              <a:t>Principais </a:t>
            </a:r>
            <a:r>
              <a:rPr lang="pt-BR" sz="6000" b="1" dirty="0">
                <a:solidFill>
                  <a:schemeClr val="bg1"/>
                </a:solidFill>
              </a:rPr>
              <a:t>benefícios</a:t>
            </a:r>
            <a:r>
              <a:rPr lang="pt-BR" sz="6000" dirty="0">
                <a:solidFill>
                  <a:schemeClr val="bg1"/>
                </a:solidFill>
              </a:rPr>
              <a:t> da utilização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685693" y="1253331"/>
            <a:ext cx="6236676" cy="43513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t-B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Mais </a:t>
            </a:r>
            <a:r>
              <a:rPr lang="pt-BR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visibilidade para o time </a:t>
            </a:r>
            <a:r>
              <a:rPr lang="pt-B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 para a gestão</a:t>
            </a:r>
          </a:p>
          <a:p>
            <a:pPr>
              <a:lnSpc>
                <a:spcPct val="100000"/>
              </a:lnSpc>
            </a:pPr>
            <a:endParaRPr lang="pt-B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pt-B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Equipe mais alinhada sobre as </a:t>
            </a:r>
            <a:r>
              <a:rPr lang="pt-BR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prioridades</a:t>
            </a:r>
          </a:p>
          <a:p>
            <a:pPr>
              <a:lnSpc>
                <a:spcPct val="100000"/>
              </a:lnSpc>
            </a:pPr>
            <a:endParaRPr lang="pt-B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pt-B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Melhoria na </a:t>
            </a:r>
            <a:r>
              <a:rPr lang="pt-BR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interdependência das células</a:t>
            </a:r>
          </a:p>
          <a:p>
            <a:pPr>
              <a:lnSpc>
                <a:spcPct val="100000"/>
              </a:lnSpc>
            </a:pPr>
            <a:endParaRPr lang="pt-B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pt-BR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Trabalho em equipe </a:t>
            </a:r>
            <a:r>
              <a:rPr lang="pt-B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 moral do time mais altas</a:t>
            </a:r>
          </a:p>
          <a:p>
            <a:pPr>
              <a:lnSpc>
                <a:spcPct val="100000"/>
              </a:lnSpc>
            </a:pPr>
            <a:endParaRPr lang="pt-B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pt-BR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Autonomia </a:t>
            </a:r>
            <a:r>
              <a:rPr lang="pt-B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das células</a:t>
            </a:r>
          </a:p>
          <a:p>
            <a:pPr>
              <a:lnSpc>
                <a:spcPct val="100000"/>
              </a:lnSpc>
            </a:pPr>
            <a:endParaRPr lang="pt-B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209877AA-BEBA-4EB4-BD39-E2B2971598DF}"/>
              </a:ext>
            </a:extLst>
          </p:cNvPr>
          <p:cNvSpPr/>
          <p:nvPr/>
        </p:nvSpPr>
        <p:spPr>
          <a:xfrm>
            <a:off x="-7111561" y="1174536"/>
            <a:ext cx="7712368" cy="45089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700" b="1" dirty="0">
                <a:gradFill>
                  <a:gsLst>
                    <a:gs pos="0">
                      <a:srgbClr val="B113E7"/>
                    </a:gs>
                    <a:gs pos="100000">
                      <a:srgbClr val="FF5B00"/>
                    </a:gs>
                  </a:gsLst>
                  <a:lin ang="2400000" scaled="0"/>
                </a:gradFill>
              </a:rPr>
              <a:t>56% 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1DFEE8DC-1522-4AA7-B450-9AC41ED819A1}"/>
              </a:ext>
            </a:extLst>
          </p:cNvPr>
          <p:cNvSpPr/>
          <p:nvPr/>
        </p:nvSpPr>
        <p:spPr>
          <a:xfrm>
            <a:off x="12410392" y="0"/>
            <a:ext cx="6178061" cy="6858000"/>
          </a:xfrm>
          <a:prstGeom prst="rect">
            <a:avLst/>
          </a:prstGeom>
          <a:solidFill>
            <a:srgbClr val="9310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2062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14B007B1-4B84-49F5-9235-2EFEE2D9D64E}"/>
              </a:ext>
            </a:extLst>
          </p:cNvPr>
          <p:cNvSpPr/>
          <p:nvPr/>
        </p:nvSpPr>
        <p:spPr>
          <a:xfrm>
            <a:off x="6096000" y="0"/>
            <a:ext cx="6178061" cy="6858000"/>
          </a:xfrm>
          <a:prstGeom prst="rect">
            <a:avLst/>
          </a:prstGeom>
          <a:solidFill>
            <a:srgbClr val="9310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9DF4467-F45E-4C8E-B1D0-7C861A689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9353" y="2413365"/>
            <a:ext cx="4091354" cy="2031267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ts val="5000"/>
              </a:lnSpc>
              <a:buNone/>
            </a:pPr>
            <a:r>
              <a:rPr lang="pt-BR" sz="6000" b="1" dirty="0">
                <a:solidFill>
                  <a:srgbClr val="FFFEDD"/>
                </a:solidFill>
              </a:rPr>
              <a:t>crescimento </a:t>
            </a:r>
            <a:r>
              <a:rPr lang="pt-BR" sz="6000" dirty="0">
                <a:solidFill>
                  <a:srgbClr val="FFFEDD"/>
                </a:solidFill>
              </a:rPr>
              <a:t>no volume </a:t>
            </a:r>
          </a:p>
          <a:p>
            <a:pPr marL="0" indent="0">
              <a:lnSpc>
                <a:spcPts val="5000"/>
              </a:lnSpc>
              <a:buNone/>
            </a:pPr>
            <a:r>
              <a:rPr lang="pt-BR" sz="6000" dirty="0">
                <a:solidFill>
                  <a:srgbClr val="FFFEDD"/>
                </a:solidFill>
              </a:rPr>
              <a:t>de entregas</a:t>
            </a:r>
          </a:p>
          <a:p>
            <a:pPr marL="0" indent="0">
              <a:lnSpc>
                <a:spcPts val="6000"/>
              </a:lnSpc>
              <a:buNone/>
            </a:pPr>
            <a:endParaRPr lang="pt-BR" sz="6000" b="1" dirty="0">
              <a:solidFill>
                <a:srgbClr val="FFFEDD"/>
              </a:solidFill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9B2C70E-7464-455A-8C67-1DCB482DACC2}"/>
              </a:ext>
            </a:extLst>
          </p:cNvPr>
          <p:cNvSpPr/>
          <p:nvPr/>
        </p:nvSpPr>
        <p:spPr>
          <a:xfrm>
            <a:off x="219401" y="1174536"/>
            <a:ext cx="7712368" cy="45089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700" b="1" dirty="0">
                <a:gradFill>
                  <a:gsLst>
                    <a:gs pos="0">
                      <a:srgbClr val="B113E7"/>
                    </a:gs>
                    <a:gs pos="100000">
                      <a:srgbClr val="FF5B00"/>
                    </a:gs>
                  </a:gsLst>
                  <a:lin ang="2400000" scaled="0"/>
                </a:gradFill>
              </a:rPr>
              <a:t>56% </a:t>
            </a:r>
          </a:p>
        </p:txBody>
      </p:sp>
    </p:spTree>
    <p:extLst>
      <p:ext uri="{BB962C8B-B14F-4D97-AF65-F5344CB8AC3E}">
        <p14:creationId xmlns:p14="http://schemas.microsoft.com/office/powerpoint/2010/main" val="1550532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9AE5013-BA6B-4A3E-9180-AB7B8FD28260}"/>
              </a:ext>
            </a:extLst>
          </p:cNvPr>
          <p:cNvSpPr/>
          <p:nvPr/>
        </p:nvSpPr>
        <p:spPr>
          <a:xfrm>
            <a:off x="0" y="0"/>
            <a:ext cx="12192000" cy="1811548"/>
          </a:xfrm>
          <a:prstGeom prst="rect">
            <a:avLst/>
          </a:prstGeom>
          <a:solidFill>
            <a:srgbClr val="9310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7523" y="365125"/>
            <a:ext cx="10515600" cy="1325563"/>
          </a:xfrm>
        </p:spPr>
        <p:txBody>
          <a:bodyPr/>
          <a:lstStyle/>
          <a:p>
            <a:r>
              <a:rPr lang="pt-BR" b="1" dirty="0">
                <a:solidFill>
                  <a:srgbClr val="FFFEDD"/>
                </a:solidFill>
              </a:rPr>
              <a:t>Indicadores</a:t>
            </a:r>
            <a:r>
              <a:rPr lang="pt-BR" dirty="0">
                <a:solidFill>
                  <a:srgbClr val="FFFEDD"/>
                </a:solidFill>
              </a:rPr>
              <a:t> da </a:t>
            </a:r>
            <a:r>
              <a:rPr lang="pt-BR" dirty="0" err="1">
                <a:solidFill>
                  <a:srgbClr val="FFFEDD"/>
                </a:solidFill>
              </a:rPr>
              <a:t>planning</a:t>
            </a:r>
            <a:endParaRPr lang="pt-BR" dirty="0">
              <a:solidFill>
                <a:srgbClr val="FFFEDD"/>
              </a:solidFill>
            </a:endParaRP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0E4EDC63-EC27-4219-BF5E-BEE9BB12F7C2}"/>
              </a:ext>
            </a:extLst>
          </p:cNvPr>
          <p:cNvGraphicFramePr>
            <a:graphicFrameLocks/>
          </p:cNvGraphicFramePr>
          <p:nvPr/>
        </p:nvGraphicFramePr>
        <p:xfrm>
          <a:off x="697523" y="1919287"/>
          <a:ext cx="10841334" cy="4573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78960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650">
        <p159:morph option="byObject"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14B007B1-4B84-49F5-9235-2EFEE2D9D64E}"/>
              </a:ext>
            </a:extLst>
          </p:cNvPr>
          <p:cNvSpPr/>
          <p:nvPr/>
        </p:nvSpPr>
        <p:spPr>
          <a:xfrm>
            <a:off x="5370286" y="0"/>
            <a:ext cx="6903775" cy="6858000"/>
          </a:xfrm>
          <a:prstGeom prst="rect">
            <a:avLst/>
          </a:prstGeom>
          <a:solidFill>
            <a:srgbClr val="9310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9DF4467-F45E-4C8E-B1D0-7C861A689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353" y="5155688"/>
            <a:ext cx="4283390" cy="105554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 FATURAMENTO COM NOVOS CLIENTES 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9B2C70E-7464-455A-8C67-1DCB482DACC2}"/>
              </a:ext>
            </a:extLst>
          </p:cNvPr>
          <p:cNvSpPr/>
          <p:nvPr/>
        </p:nvSpPr>
        <p:spPr>
          <a:xfrm>
            <a:off x="219401" y="1913199"/>
            <a:ext cx="7296393" cy="3770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3900" b="1" dirty="0">
                <a:gradFill>
                  <a:gsLst>
                    <a:gs pos="0">
                      <a:srgbClr val="B113E7"/>
                    </a:gs>
                    <a:gs pos="100000">
                      <a:srgbClr val="FF5B00"/>
                    </a:gs>
                  </a:gsLst>
                  <a:lin ang="2400000" scaled="0"/>
                </a:gradFill>
              </a:rPr>
              <a:t>68% </a:t>
            </a: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E7637CEA-97B7-475F-8386-C0BC2B0033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4303347"/>
              </p:ext>
            </p:extLst>
          </p:nvPr>
        </p:nvGraphicFramePr>
        <p:xfrm>
          <a:off x="6299200" y="1655317"/>
          <a:ext cx="5673399" cy="3177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87817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3FCA1500-C32A-492C-AFA9-7DD4161223D5}"/>
              </a:ext>
            </a:extLst>
          </p:cNvPr>
          <p:cNvSpPr/>
          <p:nvPr/>
        </p:nvSpPr>
        <p:spPr>
          <a:xfrm>
            <a:off x="0" y="2567354"/>
            <a:ext cx="12192000" cy="2279040"/>
          </a:xfrm>
          <a:prstGeom prst="rect">
            <a:avLst/>
          </a:prstGeom>
          <a:gradFill>
            <a:gsLst>
              <a:gs pos="0">
                <a:srgbClr val="B113E7"/>
              </a:gs>
              <a:gs pos="100000">
                <a:srgbClr val="FF5B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07F77C3-9D72-40D8-99F4-4274B5CD3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8061" y="2670725"/>
            <a:ext cx="5638799" cy="1830937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pt-BR" sz="5600" b="1" dirty="0">
                <a:solidFill>
                  <a:srgbClr val="FFFEDD"/>
                </a:solidFill>
              </a:rPr>
              <a:t>time que entrega </a:t>
            </a:r>
            <a:r>
              <a:rPr lang="pt-BR" sz="8000" b="1" dirty="0">
                <a:solidFill>
                  <a:srgbClr val="FFFEDD"/>
                </a:solidFill>
              </a:rPr>
              <a:t>RESULTADOS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DF414E6-EDF3-49E0-8536-46FE59E2D378}"/>
              </a:ext>
            </a:extLst>
          </p:cNvPr>
          <p:cNvSpPr txBox="1"/>
          <p:nvPr/>
        </p:nvSpPr>
        <p:spPr>
          <a:xfrm>
            <a:off x="6271847" y="1561561"/>
            <a:ext cx="39272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uma </a:t>
            </a:r>
            <a:r>
              <a:rPr lang="pt-BR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área prestadora de serviços </a:t>
            </a:r>
            <a:r>
              <a:rPr lang="pt-BR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para um</a:t>
            </a:r>
          </a:p>
        </p:txBody>
      </p:sp>
      <p:pic>
        <p:nvPicPr>
          <p:cNvPr id="9" name="Imagem 8" descr="Uma imagem contendo pessoa, homem, interior&#10;&#10;Descrição gerada automaticamente">
            <a:extLst>
              <a:ext uri="{FF2B5EF4-FFF2-40B4-BE49-F238E27FC236}">
                <a16:creationId xmlns:a16="http://schemas.microsoft.com/office/drawing/2014/main" id="{019FFB2F-26F9-4BBA-9226-B41E245360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941" y="1460255"/>
            <a:ext cx="4289181" cy="4289181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9372261C-D528-4AA8-9BAA-54FB7A901681}"/>
              </a:ext>
            </a:extLst>
          </p:cNvPr>
          <p:cNvSpPr/>
          <p:nvPr/>
        </p:nvSpPr>
        <p:spPr>
          <a:xfrm>
            <a:off x="1090247" y="1330748"/>
            <a:ext cx="4289181" cy="4289181"/>
          </a:xfrm>
          <a:prstGeom prst="rect">
            <a:avLst/>
          </a:prstGeom>
          <a:noFill/>
          <a:ln w="38100">
            <a:solidFill>
              <a:srgbClr val="B113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7936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D7949E25-5338-4369-A9E7-9BAF77D6A1E6}"/>
              </a:ext>
            </a:extLst>
          </p:cNvPr>
          <p:cNvSpPr/>
          <p:nvPr/>
        </p:nvSpPr>
        <p:spPr>
          <a:xfrm>
            <a:off x="0" y="0"/>
            <a:ext cx="12192000" cy="3868615"/>
          </a:xfrm>
          <a:prstGeom prst="rect">
            <a:avLst/>
          </a:prstGeom>
          <a:solidFill>
            <a:srgbClr val="FF5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FEDD"/>
                </a:solidFill>
              </a:rPr>
              <a:t>OBRIGADA.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4026023"/>
            <a:ext cx="9144000" cy="1655762"/>
          </a:xfrm>
        </p:spPr>
        <p:txBody>
          <a:bodyPr>
            <a:normAutofit lnSpcReduction="10000"/>
          </a:bodyPr>
          <a:lstStyle/>
          <a:p>
            <a:endParaRPr lang="pt-BR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Modelos de quadros disponíveis: bit.ly/</a:t>
            </a:r>
            <a:r>
              <a:rPr lang="pt-BR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agilemktpalestra</a:t>
            </a:r>
            <a:endParaRPr lang="pt-BR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pt-BR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Linkedin</a:t>
            </a:r>
            <a:r>
              <a:rPr lang="pt-BR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  <a:r>
              <a:rPr lang="pt-BR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nicassiakuhnen</a:t>
            </a:r>
            <a:endParaRPr lang="pt-BR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pt-BR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Linkedin</a:t>
            </a:r>
            <a:r>
              <a:rPr lang="pt-BR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  <a:r>
              <a:rPr lang="pt-BR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joanachoeft</a:t>
            </a:r>
            <a:endParaRPr lang="pt-BR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604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alizada 10">
      <a:majorFont>
        <a:latin typeface="Dosis"/>
        <a:ea typeface=""/>
        <a:cs typeface=""/>
      </a:majorFont>
      <a:minorFont>
        <a:latin typeface="Dosis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1444</TotalTime>
  <Words>499</Words>
  <Application>Microsoft Office PowerPoint</Application>
  <PresentationFormat>Widescreen</PresentationFormat>
  <Paragraphs>115</Paragraphs>
  <Slides>21</Slides>
  <Notes>19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5" baseType="lpstr">
      <vt:lpstr>Arial</vt:lpstr>
      <vt:lpstr>Dosis</vt:lpstr>
      <vt:lpstr>Calibri</vt:lpstr>
      <vt:lpstr>Tema do Office</vt:lpstr>
      <vt:lpstr>AGILE MARKETING</vt:lpstr>
      <vt:lpstr>Apresentação do PowerPoint</vt:lpstr>
      <vt:lpstr>Quem aqui trabalha em uma equipe de marketing que tem todas as demandas sob controle</vt:lpstr>
      <vt:lpstr>Um caos organizado</vt:lpstr>
      <vt:lpstr>Quais eram os nossos</vt:lpstr>
      <vt:lpstr>COMO LIDAR  COM TUDO ISSO?</vt:lpstr>
      <vt:lpstr>Apresentação do PowerPoint</vt:lpstr>
      <vt:lpstr>Aplicando conceitos  de Agile no Marketing</vt:lpstr>
      <vt:lpstr>OS PRIMEIROS PASSOS</vt:lpstr>
      <vt:lpstr>Modelo</vt:lpstr>
      <vt:lpstr>Dinâmica</vt:lpstr>
      <vt:lpstr>Apresentação do PowerPoint</vt:lpstr>
      <vt:lpstr>Apresentação do PowerPoint</vt:lpstr>
      <vt:lpstr>Apresentação do PowerPoint</vt:lpstr>
      <vt:lpstr>Adaptação e Evolução no Processo</vt:lpstr>
      <vt:lpstr>Principais benefícios da utilização</vt:lpstr>
      <vt:lpstr>Apresentação do PowerPoint</vt:lpstr>
      <vt:lpstr>Indicadores da planning</vt:lpstr>
      <vt:lpstr>Apresentação do PowerPoint</vt:lpstr>
      <vt:lpstr>Apresentação do PowerPoint</vt:lpstr>
      <vt:lpstr>OBRIGADA.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AGILE MARKETING</dc:title>
  <dc:creator>Rodrigo Kuhnen</dc:creator>
  <cp:lastModifiedBy>Joana Schwabe</cp:lastModifiedBy>
  <cp:revision>83</cp:revision>
  <dcterms:created xsi:type="dcterms:W3CDTF">2019-03-24T14:10:47Z</dcterms:created>
  <dcterms:modified xsi:type="dcterms:W3CDTF">2019-07-21T14:44:32Z</dcterms:modified>
</cp:coreProperties>
</file>